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6858000" cx="12192000"/>
  <p:notesSz cx="6858000" cy="9144000"/>
  <p:embeddedFontLst>
    <p:embeddedFont>
      <p:font typeface="Corbel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orbel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orbel-italic.fntdata"/><Relationship Id="rId30" Type="http://schemas.openxmlformats.org/officeDocument/2006/relationships/font" Target="fonts/Corbel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Corbel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a4549ad55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4a4549ad55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a4549ad55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4a4549ad55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a4549ad55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4a4549ad55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a4549ad55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4a4549ad55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a4549ad55_0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4a4549ad55_0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>
  <p:cSld name="Title Slide">
    <p:bg>
      <p:bgPr>
        <a:solidFill>
          <a:schemeClr val="lt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/>
          <p:nvPr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" name="Google Shape;22;p2"/>
          <p:cNvSpPr txBox="1"/>
          <p:nvPr>
            <p:ph type="ctrTitle"/>
          </p:nvPr>
        </p:nvSpPr>
        <p:spPr>
          <a:xfrm>
            <a:off x="286990" y="4346296"/>
            <a:ext cx="6798250" cy="167447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r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sz="6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7326418" y="4650539"/>
            <a:ext cx="2456210" cy="11920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252000" spcFirstLastPara="1" rIns="0" wrap="square" tIns="0"/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1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2"/>
          <p:cNvSpPr/>
          <p:nvPr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" name="Google Shape;25;p2"/>
          <p:cNvSpPr/>
          <p:nvPr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" name="Google Shape;26;p2"/>
          <p:cNvSpPr/>
          <p:nvPr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" name="Google Shape;27;p2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Subtitle, and Content">
  <p:cSld name="Title, Subtitle, and Conten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 txBox="1"/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" type="body"/>
          </p:nvPr>
        </p:nvSpPr>
        <p:spPr>
          <a:xfrm>
            <a:off x="431801" y="1008000"/>
            <a:ext cx="9198116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1"/>
          <p:cNvSpPr txBox="1"/>
          <p:nvPr>
            <p:ph idx="2" type="body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1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1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mn">
  <p:cSld name="3 Column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2"/>
          <p:cNvSpPr txBox="1"/>
          <p:nvPr>
            <p:ph type="title"/>
          </p:nvPr>
        </p:nvSpPr>
        <p:spPr>
          <a:xfrm>
            <a:off x="432000" y="432000"/>
            <a:ext cx="919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1" type="body"/>
          </p:nvPr>
        </p:nvSpPr>
        <p:spPr>
          <a:xfrm>
            <a:off x="431800" y="1008000"/>
            <a:ext cx="919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2" type="body"/>
          </p:nvPr>
        </p:nvSpPr>
        <p:spPr>
          <a:xfrm>
            <a:off x="432000" y="1512000"/>
            <a:ext cx="2916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3" type="body"/>
          </p:nvPr>
        </p:nvSpPr>
        <p:spPr>
          <a:xfrm>
            <a:off x="3572900" y="1511476"/>
            <a:ext cx="2916000" cy="46792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12"/>
          <p:cNvSpPr txBox="1"/>
          <p:nvPr>
            <p:ph idx="4" type="body"/>
          </p:nvPr>
        </p:nvSpPr>
        <p:spPr>
          <a:xfrm>
            <a:off x="6713800" y="1511475"/>
            <a:ext cx="2916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12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2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 Column">
  <p:cSld name="5 Colum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type="title"/>
          </p:nvPr>
        </p:nvSpPr>
        <p:spPr>
          <a:xfrm>
            <a:off x="432000" y="432000"/>
            <a:ext cx="919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1" type="body"/>
          </p:nvPr>
        </p:nvSpPr>
        <p:spPr>
          <a:xfrm>
            <a:off x="431800" y="1008000"/>
            <a:ext cx="919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idx="2" type="body"/>
          </p:nvPr>
        </p:nvSpPr>
        <p:spPr>
          <a:xfrm>
            <a:off x="432000" y="1512000"/>
            <a:ext cx="1764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3"/>
          <p:cNvSpPr txBox="1"/>
          <p:nvPr>
            <p:ph idx="3" type="body"/>
          </p:nvPr>
        </p:nvSpPr>
        <p:spPr>
          <a:xfrm>
            <a:off x="2290450" y="1512000"/>
            <a:ext cx="1764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13"/>
          <p:cNvSpPr txBox="1"/>
          <p:nvPr>
            <p:ph idx="4" type="body"/>
          </p:nvPr>
        </p:nvSpPr>
        <p:spPr>
          <a:xfrm>
            <a:off x="4148900" y="1512000"/>
            <a:ext cx="1764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13"/>
          <p:cNvSpPr txBox="1"/>
          <p:nvPr>
            <p:ph idx="5" type="body"/>
          </p:nvPr>
        </p:nvSpPr>
        <p:spPr>
          <a:xfrm>
            <a:off x="6007350" y="1507535"/>
            <a:ext cx="1764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7" name="Google Shape;107;p13"/>
          <p:cNvSpPr txBox="1"/>
          <p:nvPr>
            <p:ph idx="6" type="body"/>
          </p:nvPr>
        </p:nvSpPr>
        <p:spPr>
          <a:xfrm>
            <a:off x="7865800" y="1507535"/>
            <a:ext cx="1764000" cy="46837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3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Section Head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4"/>
          <p:cNvSpPr/>
          <p:nvPr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14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114" name="Google Shape;114;p14"/>
          <p:cNvSpPr txBox="1"/>
          <p:nvPr>
            <p:ph idx="1" type="subTitle"/>
          </p:nvPr>
        </p:nvSpPr>
        <p:spPr>
          <a:xfrm>
            <a:off x="6532775" y="3639199"/>
            <a:ext cx="5053936" cy="11920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252000" spcFirstLastPara="1" rIns="0" wrap="square" tIns="0"/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1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15" name="Google Shape;115;p14"/>
          <p:cNvSpPr txBox="1"/>
          <p:nvPr>
            <p:ph type="title"/>
          </p:nvPr>
        </p:nvSpPr>
        <p:spPr>
          <a:xfrm>
            <a:off x="6532775" y="993303"/>
            <a:ext cx="5053936" cy="2513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sz="54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 txBox="1"/>
          <p:nvPr>
            <p:ph type="title"/>
          </p:nvPr>
        </p:nvSpPr>
        <p:spPr>
          <a:xfrm>
            <a:off x="432000" y="432000"/>
            <a:ext cx="919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5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idx="1" type="body"/>
          </p:nvPr>
        </p:nvSpPr>
        <p:spPr>
          <a:xfrm>
            <a:off x="432000" y="1046375"/>
            <a:ext cx="9198000" cy="5130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>
  <p:cSld name="Two Conten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/>
          <p:nvPr>
            <p:ph type="title"/>
          </p:nvPr>
        </p:nvSpPr>
        <p:spPr>
          <a:xfrm>
            <a:off x="432000" y="432000"/>
            <a:ext cx="919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6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6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125" name="Google Shape;125;p16"/>
          <p:cNvSpPr txBox="1"/>
          <p:nvPr>
            <p:ph idx="1" type="body"/>
          </p:nvPr>
        </p:nvSpPr>
        <p:spPr>
          <a:xfrm>
            <a:off x="432000" y="1046376"/>
            <a:ext cx="4435831" cy="5130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16"/>
          <p:cNvSpPr txBox="1"/>
          <p:nvPr>
            <p:ph idx="2" type="body"/>
          </p:nvPr>
        </p:nvSpPr>
        <p:spPr>
          <a:xfrm>
            <a:off x="5194169" y="1046376"/>
            <a:ext cx="4435831" cy="5130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>
  <p:cSld name="Comparis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type="title"/>
          </p:nvPr>
        </p:nvSpPr>
        <p:spPr>
          <a:xfrm>
            <a:off x="432000" y="432000"/>
            <a:ext cx="919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body"/>
          </p:nvPr>
        </p:nvSpPr>
        <p:spPr>
          <a:xfrm>
            <a:off x="432000" y="1068420"/>
            <a:ext cx="4434840" cy="82391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2" name="Google Shape;132;p17"/>
          <p:cNvSpPr txBox="1"/>
          <p:nvPr>
            <p:ph idx="2" type="body"/>
          </p:nvPr>
        </p:nvSpPr>
        <p:spPr>
          <a:xfrm>
            <a:off x="5195160" y="1068420"/>
            <a:ext cx="4434840" cy="82391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3" name="Google Shape;133;p17"/>
          <p:cNvSpPr txBox="1"/>
          <p:nvPr>
            <p:ph idx="3" type="body"/>
          </p:nvPr>
        </p:nvSpPr>
        <p:spPr>
          <a:xfrm>
            <a:off x="432001" y="2096752"/>
            <a:ext cx="4434840" cy="40929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17"/>
          <p:cNvSpPr txBox="1"/>
          <p:nvPr>
            <p:ph idx="4" type="body"/>
          </p:nvPr>
        </p:nvSpPr>
        <p:spPr>
          <a:xfrm>
            <a:off x="5195160" y="2096752"/>
            <a:ext cx="4434840" cy="40929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>
  <p:cSld name="Content with Capti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8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138" name="Google Shape;138;p18"/>
          <p:cNvSpPr txBox="1"/>
          <p:nvPr>
            <p:ph type="title"/>
          </p:nvPr>
        </p:nvSpPr>
        <p:spPr>
          <a:xfrm>
            <a:off x="432001" y="457200"/>
            <a:ext cx="315961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8"/>
          <p:cNvSpPr txBox="1"/>
          <p:nvPr>
            <p:ph idx="1" type="body"/>
          </p:nvPr>
        </p:nvSpPr>
        <p:spPr>
          <a:xfrm>
            <a:off x="432001" y="2057400"/>
            <a:ext cx="3159612" cy="41265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0" name="Google Shape;140;p18"/>
          <p:cNvSpPr txBox="1"/>
          <p:nvPr>
            <p:ph idx="2" type="body"/>
          </p:nvPr>
        </p:nvSpPr>
        <p:spPr>
          <a:xfrm>
            <a:off x="3770722" y="457201"/>
            <a:ext cx="6023727" cy="57267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>
  <p:cSld name="Picture with Caption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144" name="Google Shape;144;p19"/>
          <p:cNvSpPr txBox="1"/>
          <p:nvPr>
            <p:ph type="title"/>
          </p:nvPr>
        </p:nvSpPr>
        <p:spPr>
          <a:xfrm>
            <a:off x="432001" y="457200"/>
            <a:ext cx="315961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9"/>
          <p:cNvSpPr txBox="1"/>
          <p:nvPr>
            <p:ph idx="1" type="body"/>
          </p:nvPr>
        </p:nvSpPr>
        <p:spPr>
          <a:xfrm>
            <a:off x="432001" y="2057400"/>
            <a:ext cx="3159612" cy="41265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6" name="Google Shape;146;p19"/>
          <p:cNvSpPr/>
          <p:nvPr>
            <p:ph idx="2" type="pic"/>
          </p:nvPr>
        </p:nvSpPr>
        <p:spPr>
          <a:xfrm>
            <a:off x="3788021" y="457201"/>
            <a:ext cx="5949868" cy="57267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type="title"/>
          </p:nvPr>
        </p:nvSpPr>
        <p:spPr>
          <a:xfrm>
            <a:off x="432000" y="432000"/>
            <a:ext cx="919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0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0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with Large Image">
  <p:cSld name="Title Slide with Large Image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>
            <p:ph idx="2" type="pic"/>
          </p:nvPr>
        </p:nvSpPr>
        <p:spPr>
          <a:xfrm>
            <a:off x="69273" y="63691"/>
            <a:ext cx="9911201" cy="6727346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type="ctrTitle"/>
          </p:nvPr>
        </p:nvSpPr>
        <p:spPr>
          <a:xfrm>
            <a:off x="286990" y="4346296"/>
            <a:ext cx="6798250" cy="167447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r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sz="6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" type="subTitle"/>
          </p:nvPr>
        </p:nvSpPr>
        <p:spPr>
          <a:xfrm>
            <a:off x="7326418" y="4650539"/>
            <a:ext cx="2456210" cy="11920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252000" spcFirstLastPara="1" rIns="0" wrap="square" tIns="0"/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1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3"/>
          <p:cNvSpPr/>
          <p:nvPr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" name="Google Shape;34;p3"/>
          <p:cNvSpPr/>
          <p:nvPr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Photo 2">
  <p:cSld name="Content Photo 2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idx="1" type="body"/>
          </p:nvPr>
        </p:nvSpPr>
        <p:spPr>
          <a:xfrm>
            <a:off x="3823393" y="1343906"/>
            <a:ext cx="3736800" cy="393364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40" name="Google Shape;40;p4"/>
          <p:cNvSpPr/>
          <p:nvPr>
            <p:ph idx="2" type="pic"/>
          </p:nvPr>
        </p:nvSpPr>
        <p:spPr>
          <a:xfrm>
            <a:off x="7560193" y="1344803"/>
            <a:ext cx="3737526" cy="3933645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3" type="body"/>
          </p:nvPr>
        </p:nvSpPr>
        <p:spPr>
          <a:xfrm>
            <a:off x="431800" y="1008000"/>
            <a:ext cx="68959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ubtitle">
  <p:cSld name="Title and Subtitle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431801" y="1008000"/>
            <a:ext cx="9198116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 You Slide" showMasterSp="0">
  <p:cSld name="Thank You Slide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/>
          <p:nvPr>
            <p:ph type="ctrTitle"/>
          </p:nvPr>
        </p:nvSpPr>
        <p:spPr>
          <a:xfrm>
            <a:off x="2174360" y="2112793"/>
            <a:ext cx="6798250" cy="1674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b="1" sz="6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"/>
          <p:cNvSpPr/>
          <p:nvPr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" name="Google Shape;51;p6"/>
          <p:cNvSpPr/>
          <p:nvPr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" name="Google Shape;52;p6"/>
          <p:cNvSpPr/>
          <p:nvPr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" name="Google Shape;53;p6"/>
          <p:cNvSpPr txBox="1"/>
          <p:nvPr>
            <p:ph idx="1" type="body"/>
          </p:nvPr>
        </p:nvSpPr>
        <p:spPr>
          <a:xfrm>
            <a:off x="2174361" y="4035727"/>
            <a:ext cx="3329850" cy="382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2" type="body"/>
          </p:nvPr>
        </p:nvSpPr>
        <p:spPr>
          <a:xfrm>
            <a:off x="6062268" y="4150118"/>
            <a:ext cx="2910342" cy="2380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1"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3" type="body"/>
          </p:nvPr>
        </p:nvSpPr>
        <p:spPr>
          <a:xfrm>
            <a:off x="6062268" y="4540691"/>
            <a:ext cx="2910342" cy="2380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1"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4" type="body"/>
          </p:nvPr>
        </p:nvSpPr>
        <p:spPr>
          <a:xfrm>
            <a:off x="6062268" y="4931263"/>
            <a:ext cx="2910342" cy="2380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1"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with Small Image" showMasterSp="0">
  <p:cSld name="Title Slide with Small Imag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>
            <p:ph idx="2" type="pic"/>
          </p:nvPr>
        </p:nvSpPr>
        <p:spPr>
          <a:xfrm>
            <a:off x="9980476" y="0"/>
            <a:ext cx="2211524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1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9" name="Google Shape;59;p7"/>
          <p:cNvSpPr txBox="1"/>
          <p:nvPr>
            <p:ph type="ctrTitle"/>
          </p:nvPr>
        </p:nvSpPr>
        <p:spPr>
          <a:xfrm>
            <a:off x="286990" y="4346296"/>
            <a:ext cx="6798250" cy="167447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r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b="1" sz="60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" type="subTitle"/>
          </p:nvPr>
        </p:nvSpPr>
        <p:spPr>
          <a:xfrm>
            <a:off x="7311904" y="4650539"/>
            <a:ext cx="3401478" cy="119203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252000" spcFirstLastPara="1" rIns="0" wrap="square" tIns="0"/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i="1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61" name="Google Shape;61;p7"/>
          <p:cNvSpPr/>
          <p:nvPr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7"/>
          <p:cNvSpPr/>
          <p:nvPr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" name="Google Shape;63;p7"/>
          <p:cNvSpPr/>
          <p:nvPr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Photo 1">
  <p:cSld name="Content Photo 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>
            <p:ph idx="2" type="pic"/>
          </p:nvPr>
        </p:nvSpPr>
        <p:spPr>
          <a:xfrm>
            <a:off x="9980476" y="0"/>
            <a:ext cx="2211524" cy="6192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1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type="title"/>
          </p:nvPr>
        </p:nvSpPr>
        <p:spPr>
          <a:xfrm>
            <a:off x="4445086" y="1807950"/>
            <a:ext cx="5184913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8"/>
          <p:cNvSpPr txBox="1"/>
          <p:nvPr>
            <p:ph idx="1" type="body"/>
          </p:nvPr>
        </p:nvSpPr>
        <p:spPr>
          <a:xfrm>
            <a:off x="4444886" y="2383950"/>
            <a:ext cx="5184913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8"/>
          <p:cNvSpPr txBox="1"/>
          <p:nvPr>
            <p:ph idx="3" type="body"/>
          </p:nvPr>
        </p:nvSpPr>
        <p:spPr>
          <a:xfrm>
            <a:off x="4445000" y="2908300"/>
            <a:ext cx="5184800" cy="328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252000" wrap="square" tIns="2520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8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 with Subtitle">
  <p:cSld name="Comparison with Subtitle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 txBox="1"/>
          <p:nvPr>
            <p:ph type="title"/>
          </p:nvPr>
        </p:nvSpPr>
        <p:spPr>
          <a:xfrm>
            <a:off x="432000" y="432000"/>
            <a:ext cx="919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" type="body"/>
          </p:nvPr>
        </p:nvSpPr>
        <p:spPr>
          <a:xfrm>
            <a:off x="431800" y="1008000"/>
            <a:ext cx="919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2" type="body"/>
          </p:nvPr>
        </p:nvSpPr>
        <p:spPr>
          <a:xfrm>
            <a:off x="432000" y="1432296"/>
            <a:ext cx="4500000" cy="52707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180000" spcFirstLastPara="1" rIns="0" wrap="square" tIns="360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5" name="Google Shape;75;p9"/>
          <p:cNvSpPr txBox="1"/>
          <p:nvPr>
            <p:ph idx="3" type="body"/>
          </p:nvPr>
        </p:nvSpPr>
        <p:spPr>
          <a:xfrm>
            <a:off x="432000" y="2023668"/>
            <a:ext cx="4500000" cy="4168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idx="4" type="body"/>
          </p:nvPr>
        </p:nvSpPr>
        <p:spPr>
          <a:xfrm>
            <a:off x="5129800" y="1433105"/>
            <a:ext cx="4500000" cy="52528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180000" spcFirstLastPara="1" rIns="0" wrap="square" tIns="360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idx="5" type="body"/>
          </p:nvPr>
        </p:nvSpPr>
        <p:spPr>
          <a:xfrm>
            <a:off x="5129800" y="2020359"/>
            <a:ext cx="4500000" cy="41708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9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9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rge Photo">
  <p:cSld name="Large Photo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0"/>
          <p:cNvSpPr/>
          <p:nvPr>
            <p:ph idx="2" type="pic"/>
          </p:nvPr>
        </p:nvSpPr>
        <p:spPr>
          <a:xfrm>
            <a:off x="6299200" y="432000"/>
            <a:ext cx="5472113" cy="575925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2" name="Google Shape;82;p10"/>
          <p:cNvSpPr txBox="1"/>
          <p:nvPr>
            <p:ph idx="1" type="body"/>
          </p:nvPr>
        </p:nvSpPr>
        <p:spPr>
          <a:xfrm>
            <a:off x="3875314" y="5096632"/>
            <a:ext cx="2028686" cy="109461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i="1">
                <a:solidFill>
                  <a:schemeClr val="dk1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0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0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85" name="Google Shape;85;p10"/>
          <p:cNvSpPr txBox="1"/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12;p1"/>
          <p:cNvSpPr txBox="1"/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16" name="Google Shape;16;p1"/>
          <p:cNvSpPr txBox="1"/>
          <p:nvPr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marR="0" rtl="0" algn="r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ZA" sz="1600" u="none" cap="none" strike="noStrik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rPr>
              <a:t>Azure Machine </a:t>
            </a:r>
            <a:br>
              <a:rPr b="1" i="0" lang="en-ZA" sz="1600" u="none" cap="none" strike="noStrik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b="1" i="0" lang="en-ZA" sz="1600" u="none" cap="none" strike="noStrik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rPr>
              <a:t>Learning Studio</a:t>
            </a:r>
            <a:endParaRPr b="1" i="0" sz="16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" name="Google Shape;17;p1"/>
          <p:cNvSpPr/>
          <p:nvPr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" name="Google Shape;18;p1"/>
          <p:cNvSpPr/>
          <p:nvPr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19;p1"/>
          <p:cNvSpPr/>
          <p:nvPr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microsoft.com/en-us/azure/machine-learning/studio-module-reference/train-matchbox-recommender" TargetMode="External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microsoft.com/en-us/azure/machine-learning/studio-module-reference/score-matchbox-recommender" TargetMode="External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ctrTitle"/>
          </p:nvPr>
        </p:nvSpPr>
        <p:spPr>
          <a:xfrm>
            <a:off x="286990" y="4346296"/>
            <a:ext cx="6798250" cy="167447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ZA"/>
              <a:t>MICROSOFT AZURE</a:t>
            </a:r>
            <a:endParaRPr/>
          </a:p>
        </p:txBody>
      </p:sp>
      <p:sp>
        <p:nvSpPr>
          <p:cNvPr id="159" name="Google Shape;159;p22"/>
          <p:cNvSpPr txBox="1"/>
          <p:nvPr>
            <p:ph idx="1" type="subTitle"/>
          </p:nvPr>
        </p:nvSpPr>
        <p:spPr>
          <a:xfrm>
            <a:off x="7326418" y="4650539"/>
            <a:ext cx="2456210" cy="11920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25200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ZA"/>
              <a:t>Introduction by</a:t>
            </a:r>
            <a:br>
              <a:rPr lang="en-ZA"/>
            </a:br>
            <a:r>
              <a:rPr lang="en-ZA"/>
              <a:t>Shubhechchha, Jakub</a:t>
            </a:r>
            <a:br>
              <a:rPr lang="en-ZA"/>
            </a:br>
            <a:r>
              <a:rPr lang="en-ZA"/>
              <a:t>and Hans </a:t>
            </a:r>
            <a:endParaRPr/>
          </a:p>
        </p:txBody>
      </p:sp>
      <p:sp>
        <p:nvSpPr>
          <p:cNvPr id="160" name="Google Shape;160;p22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SELECTING COLUMNS</a:t>
            </a:r>
            <a:endParaRPr/>
          </a:p>
        </p:txBody>
      </p:sp>
      <p:sp>
        <p:nvSpPr>
          <p:cNvPr id="227" name="Google Shape;227;p31"/>
          <p:cNvSpPr txBox="1"/>
          <p:nvPr>
            <p:ph idx="1" type="body"/>
          </p:nvPr>
        </p:nvSpPr>
        <p:spPr>
          <a:xfrm>
            <a:off x="148540" y="1228887"/>
            <a:ext cx="3736800" cy="49309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-266700" lvl="0" marL="2667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“Select Columns in Dataset”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We want to see “UserId”, “Movie Name” &amp; “Rating”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The rating has to be the last parameter.</a:t>
            </a:r>
            <a:br>
              <a:rPr lang="en-ZA"/>
            </a:br>
            <a:r>
              <a:rPr lang="en-ZA"/>
              <a:t>It is therefore important to enable </a:t>
            </a:r>
            <a:br>
              <a:rPr lang="en-ZA"/>
            </a:br>
            <a:br>
              <a:rPr lang="en-ZA"/>
            </a:br>
            <a:r>
              <a:rPr lang="en-ZA"/>
              <a:t>“Allow duplicates and preserve column order in selection”</a:t>
            </a:r>
            <a:br>
              <a:rPr lang="en-ZA"/>
            </a:br>
            <a:r>
              <a:rPr lang="en-ZA"/>
              <a:t>&amp; </a:t>
            </a:r>
            <a:br>
              <a:rPr lang="en-ZA"/>
            </a:br>
            <a:r>
              <a:rPr lang="en-ZA"/>
              <a:t>rating as the last parameter</a:t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28" name="Google Shape;228;p31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229" name="Google Shape;229;p31"/>
          <p:cNvPicPr preferRelativeResize="0"/>
          <p:nvPr/>
        </p:nvPicPr>
        <p:blipFill rotWithShape="1">
          <a:blip r:embed="rId3">
            <a:alphaModFix/>
          </a:blip>
          <a:srcRect b="56043" l="0" r="0" t="0"/>
          <a:stretch/>
        </p:blipFill>
        <p:spPr>
          <a:xfrm>
            <a:off x="3885340" y="4493186"/>
            <a:ext cx="7478212" cy="1666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1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8885" l="0" r="0" t="8885"/>
          <a:stretch/>
        </p:blipFill>
        <p:spPr>
          <a:xfrm>
            <a:off x="3886200" y="1228725"/>
            <a:ext cx="7477125" cy="2900363"/>
          </a:xfrm>
          <a:prstGeom prst="rect">
            <a:avLst/>
          </a:prstGeom>
          <a:solidFill>
            <a:srgbClr val="3F3F3F"/>
          </a:solidFill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REMOVING DUPLICATES</a:t>
            </a:r>
            <a:endParaRPr/>
          </a:p>
        </p:txBody>
      </p:sp>
      <p:sp>
        <p:nvSpPr>
          <p:cNvPr id="236" name="Google Shape;236;p32"/>
          <p:cNvSpPr txBox="1"/>
          <p:nvPr>
            <p:ph idx="1" type="body"/>
          </p:nvPr>
        </p:nvSpPr>
        <p:spPr>
          <a:xfrm>
            <a:off x="148540" y="1228887"/>
            <a:ext cx="3736800" cy="49309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We clean duplicates by using the “Remove Duplicate Rows”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Enter “UserId” &amp; “Movie Name” as the parameters</a:t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37" name="Google Shape;237;p32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238" name="Google Shape;238;p3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4272" r="4272" t="0"/>
          <a:stretch/>
        </p:blipFill>
        <p:spPr>
          <a:xfrm>
            <a:off x="3884613" y="1228725"/>
            <a:ext cx="7413625" cy="4930775"/>
          </a:xfrm>
          <a:prstGeom prst="rect">
            <a:avLst/>
          </a:prstGeom>
          <a:solidFill>
            <a:srgbClr val="3F3F3F"/>
          </a:solidFill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SPLITTING DATA </a:t>
            </a:r>
            <a:endParaRPr/>
          </a:p>
        </p:txBody>
      </p:sp>
      <p:sp>
        <p:nvSpPr>
          <p:cNvPr id="244" name="Google Shape;244;p33"/>
          <p:cNvSpPr txBox="1"/>
          <p:nvPr>
            <p:ph idx="1" type="body"/>
          </p:nvPr>
        </p:nvSpPr>
        <p:spPr>
          <a:xfrm>
            <a:off x="148540" y="1228887"/>
            <a:ext cx="3736800" cy="49309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“Split Data”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Set splitting mode to “Recommender Split”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Fraction of Training Only users is the amount of users only used for training. We set this to 0.75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Many tweaks can be set here if needed.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b="1" lang="en-ZA"/>
              <a:t>Left port (1): Training Data</a:t>
            </a:r>
            <a:br>
              <a:rPr b="1" lang="en-ZA"/>
            </a:br>
            <a:r>
              <a:rPr b="1" lang="en-ZA"/>
              <a:t>Right port (2): Test Data</a:t>
            </a:r>
            <a:r>
              <a:rPr lang="en-ZA"/>
              <a:t> </a:t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45" name="Google Shape;245;p33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246" name="Google Shape;246;p3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5285" r="5285" t="0"/>
          <a:stretch/>
        </p:blipFill>
        <p:spPr>
          <a:xfrm>
            <a:off x="3884613" y="1228725"/>
            <a:ext cx="7413625" cy="4930775"/>
          </a:xfrm>
          <a:prstGeom prst="rect">
            <a:avLst/>
          </a:prstGeom>
          <a:solidFill>
            <a:srgbClr val="3F3F3F"/>
          </a:solidFill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TRAIN MODEL</a:t>
            </a:r>
            <a:endParaRPr/>
          </a:p>
        </p:txBody>
      </p:sp>
      <p:sp>
        <p:nvSpPr>
          <p:cNvPr id="252" name="Google Shape;252;p34"/>
          <p:cNvSpPr txBox="1"/>
          <p:nvPr>
            <p:ph idx="1" type="body"/>
          </p:nvPr>
        </p:nvSpPr>
        <p:spPr>
          <a:xfrm>
            <a:off x="148540" y="1228887"/>
            <a:ext cx="3736800" cy="49306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“Train Matchbox Recommender”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Many tweaks can be set here if needed such as the number of recommendations or iterations.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i="1" lang="en-ZA"/>
              <a:t>More info: </a:t>
            </a:r>
            <a:r>
              <a:rPr i="1" lang="en-ZA" u="sng">
                <a:solidFill>
                  <a:schemeClr val="hlink"/>
                </a:solidFill>
                <a:hlinkClick r:id="rId3"/>
              </a:rPr>
              <a:t>Documentation</a:t>
            </a:r>
            <a:endParaRPr i="1"/>
          </a:p>
        </p:txBody>
      </p:sp>
      <p:sp>
        <p:nvSpPr>
          <p:cNvPr id="253" name="Google Shape;253;p34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254" name="Google Shape;254;p34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3294" r="3294" t="0"/>
          <a:stretch/>
        </p:blipFill>
        <p:spPr>
          <a:xfrm>
            <a:off x="3884613" y="1228725"/>
            <a:ext cx="7413625" cy="4930775"/>
          </a:xfrm>
          <a:prstGeom prst="rect">
            <a:avLst/>
          </a:prstGeom>
          <a:solidFill>
            <a:srgbClr val="3F3F3F"/>
          </a:solidFill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5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ISOLATING USERS &amp; PARTITIONING</a:t>
            </a:r>
            <a:endParaRPr/>
          </a:p>
        </p:txBody>
      </p:sp>
      <p:sp>
        <p:nvSpPr>
          <p:cNvPr id="260" name="Google Shape;260;p35"/>
          <p:cNvSpPr txBox="1"/>
          <p:nvPr>
            <p:ph idx="1" type="body"/>
          </p:nvPr>
        </p:nvSpPr>
        <p:spPr>
          <a:xfrm>
            <a:off x="148540" y="1228887"/>
            <a:ext cx="3736800" cy="49306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“Remove Duplicate Rows”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We just need the unique users, so we remove the multiple duplicates from the test data.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“Partition and Sample”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Set mode to “Head”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Set value to 100-500 rows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“Select Columns in Dataset”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Select the column “UserId” in the “Select Columns in Dataset”</a:t>
            </a:r>
            <a:endParaRPr i="1"/>
          </a:p>
        </p:txBody>
      </p:sp>
      <p:sp>
        <p:nvSpPr>
          <p:cNvPr id="261" name="Google Shape;261;p35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262" name="Google Shape;262;p3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5767" r="15767" t="0"/>
          <a:stretch/>
        </p:blipFill>
        <p:spPr>
          <a:xfrm>
            <a:off x="3948113" y="1228725"/>
            <a:ext cx="7350125" cy="4930775"/>
          </a:xfrm>
          <a:prstGeom prst="rect">
            <a:avLst/>
          </a:prstGeom>
          <a:solidFill>
            <a:srgbClr val="3F3F3F"/>
          </a:solidFill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6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SCORE MODEL</a:t>
            </a:r>
            <a:endParaRPr/>
          </a:p>
        </p:txBody>
      </p:sp>
      <p:sp>
        <p:nvSpPr>
          <p:cNvPr id="268" name="Google Shape;268;p36"/>
          <p:cNvSpPr txBox="1"/>
          <p:nvPr>
            <p:ph idx="1" type="body"/>
          </p:nvPr>
        </p:nvSpPr>
        <p:spPr>
          <a:xfrm>
            <a:off x="148540" y="1228887"/>
            <a:ext cx="3736800" cy="49306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“Score Matchbox Recommender”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To see the top 5 items, select “From All Items” from the “Recommended Item Slection”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Many tweaks can be set here if needed such as the kind of results we want or what to “predict”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i="1" lang="en-ZA"/>
              <a:t>More info: </a:t>
            </a:r>
            <a:r>
              <a:rPr i="1" lang="en-ZA" u="sng">
                <a:solidFill>
                  <a:schemeClr val="hlink"/>
                </a:solidFill>
                <a:hlinkClick r:id="rId3"/>
              </a:rPr>
              <a:t>Documentation</a:t>
            </a:r>
            <a:endParaRPr i="1"/>
          </a:p>
        </p:txBody>
      </p:sp>
      <p:sp>
        <p:nvSpPr>
          <p:cNvPr id="269" name="Google Shape;269;p36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270" name="Google Shape;270;p36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5729" r="5728" t="0"/>
          <a:stretch/>
        </p:blipFill>
        <p:spPr>
          <a:xfrm>
            <a:off x="3884613" y="1228725"/>
            <a:ext cx="7413625" cy="4930775"/>
          </a:xfrm>
          <a:prstGeom prst="rect">
            <a:avLst/>
          </a:prstGeom>
          <a:solidFill>
            <a:srgbClr val="3F3F3F"/>
          </a:solidFill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 txBox="1"/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RESULTS</a:t>
            </a:r>
            <a:endParaRPr/>
          </a:p>
        </p:txBody>
      </p:sp>
      <p:sp>
        <p:nvSpPr>
          <p:cNvPr id="276" name="Google Shape;276;p37"/>
          <p:cNvSpPr txBox="1"/>
          <p:nvPr>
            <p:ph idx="1" type="body"/>
          </p:nvPr>
        </p:nvSpPr>
        <p:spPr>
          <a:xfrm>
            <a:off x="431800" y="1008000"/>
            <a:ext cx="11339513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ZA"/>
              <a:t>Visualize or use “convert to CSV” tool to download csv file.</a:t>
            </a:r>
            <a:endParaRPr/>
          </a:p>
        </p:txBody>
      </p:sp>
      <p:sp>
        <p:nvSpPr>
          <p:cNvPr id="277" name="Google Shape;277;p37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278" name="Google Shape;27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5600" y="1404872"/>
            <a:ext cx="9557657" cy="5134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unning track" id="283" name="Google Shape;283;p3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273" y="63691"/>
            <a:ext cx="9911201" cy="6727346"/>
          </a:xfrm>
          <a:prstGeom prst="rect">
            <a:avLst/>
          </a:prstGeom>
          <a:solidFill>
            <a:srgbClr val="3F3F3F"/>
          </a:solidFill>
          <a:ln>
            <a:noFill/>
          </a:ln>
        </p:spPr>
      </p:pic>
      <p:sp>
        <p:nvSpPr>
          <p:cNvPr id="284" name="Google Shape;284;p38"/>
          <p:cNvSpPr txBox="1"/>
          <p:nvPr>
            <p:ph type="ctrTitle"/>
          </p:nvPr>
        </p:nvSpPr>
        <p:spPr>
          <a:xfrm>
            <a:off x="286990" y="4346296"/>
            <a:ext cx="6798250" cy="167447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ZA"/>
              <a:t>CLASSIFICATION</a:t>
            </a:r>
            <a:endParaRPr/>
          </a:p>
        </p:txBody>
      </p:sp>
      <p:sp>
        <p:nvSpPr>
          <p:cNvPr id="285" name="Google Shape;285;p38"/>
          <p:cNvSpPr txBox="1"/>
          <p:nvPr>
            <p:ph idx="1" type="subTitle"/>
          </p:nvPr>
        </p:nvSpPr>
        <p:spPr>
          <a:xfrm>
            <a:off x="7326418" y="4650539"/>
            <a:ext cx="2456210" cy="11920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25200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ZA"/>
              <a:t>Using Two Class </a:t>
            </a:r>
            <a:br>
              <a:rPr lang="en-ZA"/>
            </a:br>
            <a:r>
              <a:rPr lang="en-ZA"/>
              <a:t>Logistic Regression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ZA"/>
              <a:t>&amp; Bayes Point Machine</a:t>
            </a:r>
            <a:endParaRPr/>
          </a:p>
        </p:txBody>
      </p:sp>
      <p:sp>
        <p:nvSpPr>
          <p:cNvPr id="286" name="Google Shape;286;p38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9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DATASET TWO-CLASS LOGISTIC REGRESSION</a:t>
            </a:r>
            <a:endParaRPr/>
          </a:p>
        </p:txBody>
      </p:sp>
      <p:sp>
        <p:nvSpPr>
          <p:cNvPr id="292" name="Google Shape;292;p39"/>
          <p:cNvSpPr txBox="1"/>
          <p:nvPr>
            <p:ph idx="1" type="body"/>
          </p:nvPr>
        </p:nvSpPr>
        <p:spPr>
          <a:xfrm>
            <a:off x="148540" y="1228887"/>
            <a:ext cx="3736800" cy="49309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UCI German Credit Card Data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93" name="Google Shape;293;p39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294" name="Google Shape;29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56100" y="2419516"/>
            <a:ext cx="4921250" cy="1676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0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DATA PREPARATION</a:t>
            </a:r>
            <a:endParaRPr/>
          </a:p>
        </p:txBody>
      </p:sp>
      <p:sp>
        <p:nvSpPr>
          <p:cNvPr id="300" name="Google Shape;300;p40"/>
          <p:cNvSpPr txBox="1"/>
          <p:nvPr>
            <p:ph idx="1" type="body"/>
          </p:nvPr>
        </p:nvSpPr>
        <p:spPr>
          <a:xfrm>
            <a:off x="148540" y="1228887"/>
            <a:ext cx="3736800" cy="49309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rPr lang="en-ZA" sz="3200"/>
              <a:t>Edit Metadata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i="1" lang="en-ZA"/>
              <a:t>Renaming the columns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New column names</a:t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“Edit Metadata”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Launch column selector and choose all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Write new column names into “New column names”</a:t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01" name="Google Shape;301;p40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302" name="Google Shape;302;p40"/>
          <p:cNvPicPr preferRelativeResize="0"/>
          <p:nvPr/>
        </p:nvPicPr>
        <p:blipFill rotWithShape="1">
          <a:blip r:embed="rId3">
            <a:alphaModFix/>
          </a:blip>
          <a:srcRect b="60303" l="20881" r="54532" t="13056"/>
          <a:stretch/>
        </p:blipFill>
        <p:spPr>
          <a:xfrm>
            <a:off x="4333681" y="3219052"/>
            <a:ext cx="4366566" cy="235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40"/>
          <p:cNvPicPr preferRelativeResize="0"/>
          <p:nvPr/>
        </p:nvPicPr>
        <p:blipFill rotWithShape="1">
          <a:blip r:embed="rId3">
            <a:alphaModFix/>
          </a:blip>
          <a:srcRect b="9661" l="72352" r="0" t="0"/>
          <a:stretch/>
        </p:blipFill>
        <p:spPr>
          <a:xfrm>
            <a:off x="8700247" y="1279348"/>
            <a:ext cx="2833998" cy="461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83043" y="1279348"/>
            <a:ext cx="3619500" cy="17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unning track" id="165" name="Google Shape;165;p2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800" y="0"/>
            <a:ext cx="9740100" cy="6611400"/>
          </a:xfrm>
          <a:prstGeom prst="rect">
            <a:avLst/>
          </a:prstGeom>
          <a:solidFill>
            <a:srgbClr val="3F3F3F"/>
          </a:solidFill>
          <a:ln>
            <a:noFill/>
          </a:ln>
        </p:spPr>
      </p:pic>
      <p:sp>
        <p:nvSpPr>
          <p:cNvPr id="166" name="Google Shape;166;p23"/>
          <p:cNvSpPr txBox="1"/>
          <p:nvPr>
            <p:ph type="ctrTitle"/>
          </p:nvPr>
        </p:nvSpPr>
        <p:spPr>
          <a:xfrm>
            <a:off x="287000" y="4361501"/>
            <a:ext cx="6798300" cy="165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ZA" sz="5000"/>
              <a:t>INTRODUCTION  TO </a:t>
            </a:r>
            <a:r>
              <a:rPr lang="en-ZA" sz="5000"/>
              <a:t>MICROSOFT AZURE</a:t>
            </a:r>
            <a:endParaRPr sz="5000"/>
          </a:p>
        </p:txBody>
      </p:sp>
      <p:sp>
        <p:nvSpPr>
          <p:cNvPr id="167" name="Google Shape;167;p23"/>
          <p:cNvSpPr txBox="1"/>
          <p:nvPr>
            <p:ph idx="1" type="subTitle"/>
          </p:nvPr>
        </p:nvSpPr>
        <p:spPr>
          <a:xfrm>
            <a:off x="7326418" y="4650539"/>
            <a:ext cx="2456100" cy="119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25200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ZA"/>
              <a:t>Recommending movies to users using sample dataset</a:t>
            </a:r>
            <a:endParaRPr/>
          </a:p>
        </p:txBody>
      </p:sp>
      <p:sp>
        <p:nvSpPr>
          <p:cNvPr id="168" name="Google Shape;168;p23"/>
          <p:cNvSpPr txBox="1"/>
          <p:nvPr>
            <p:ph idx="12" type="sldNum"/>
          </p:nvPr>
        </p:nvSpPr>
        <p:spPr>
          <a:xfrm>
            <a:off x="11447502" y="6401750"/>
            <a:ext cx="2784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1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SPLITTING DATA </a:t>
            </a:r>
            <a:endParaRPr/>
          </a:p>
        </p:txBody>
      </p:sp>
      <p:sp>
        <p:nvSpPr>
          <p:cNvPr id="310" name="Google Shape;310;p41"/>
          <p:cNvSpPr txBox="1"/>
          <p:nvPr>
            <p:ph idx="1" type="body"/>
          </p:nvPr>
        </p:nvSpPr>
        <p:spPr>
          <a:xfrm>
            <a:off x="148540" y="1228887"/>
            <a:ext cx="3736800" cy="49309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“Split Data”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Set splitting mode to “Split Rows”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“Fraction of rows in the first dataset” is the amount of rows used for training. We set this to 0.8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b="1" lang="en-ZA"/>
              <a:t>Left port (1): Training Data</a:t>
            </a:r>
            <a:br>
              <a:rPr b="1" lang="en-ZA"/>
            </a:br>
            <a:r>
              <a:rPr b="1" lang="en-ZA"/>
              <a:t>Right port (2): Test Data</a:t>
            </a:r>
            <a:r>
              <a:rPr lang="en-ZA"/>
              <a:t> </a:t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11" name="Google Shape;311;p41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312" name="Google Shape;312;p41"/>
          <p:cNvPicPr preferRelativeResize="0"/>
          <p:nvPr/>
        </p:nvPicPr>
        <p:blipFill rotWithShape="1">
          <a:blip r:embed="rId3">
            <a:alphaModFix/>
          </a:blip>
          <a:srcRect b="45861" l="42361" r="41666" t="33997"/>
          <a:stretch/>
        </p:blipFill>
        <p:spPr>
          <a:xfrm>
            <a:off x="4800600" y="1727200"/>
            <a:ext cx="3657600" cy="288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1"/>
          <p:cNvPicPr preferRelativeResize="0"/>
          <p:nvPr/>
        </p:nvPicPr>
        <p:blipFill rotWithShape="1">
          <a:blip r:embed="rId3">
            <a:alphaModFix/>
          </a:blip>
          <a:srcRect b="22777" l="78472" r="0" t="22778"/>
          <a:stretch/>
        </p:blipFill>
        <p:spPr>
          <a:xfrm>
            <a:off x="8754120" y="1228887"/>
            <a:ext cx="2971800" cy="46973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2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TRAIN MODEL</a:t>
            </a:r>
            <a:endParaRPr/>
          </a:p>
        </p:txBody>
      </p:sp>
      <p:sp>
        <p:nvSpPr>
          <p:cNvPr id="319" name="Google Shape;319;p42"/>
          <p:cNvSpPr txBox="1"/>
          <p:nvPr>
            <p:ph idx="1" type="body"/>
          </p:nvPr>
        </p:nvSpPr>
        <p:spPr>
          <a:xfrm>
            <a:off x="148540" y="1228887"/>
            <a:ext cx="3736800" cy="49306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“Two-Class Logistic Regression” and “Two-Class Bayes Point Machine”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Many tweaks can be set here if needed such as the number of iterations but not needed.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Port 1 for algorithm, Port 2 for 80% of dataset.</a:t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20" name="Google Shape;320;p42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321" name="Google Shape;32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68800" y="2527300"/>
            <a:ext cx="7156779" cy="156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3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SCORE MODEL</a:t>
            </a:r>
            <a:endParaRPr/>
          </a:p>
        </p:txBody>
      </p:sp>
      <p:sp>
        <p:nvSpPr>
          <p:cNvPr id="327" name="Google Shape;327;p43"/>
          <p:cNvSpPr txBox="1"/>
          <p:nvPr>
            <p:ph idx="1" type="body"/>
          </p:nvPr>
        </p:nvSpPr>
        <p:spPr>
          <a:xfrm>
            <a:off x="148540" y="1228887"/>
            <a:ext cx="3736800" cy="49306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“Score Model” for both models and connect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Port 1 for trained model, Port 2 for untrained (test) dataset.</a:t>
            </a:r>
            <a:endParaRPr/>
          </a:p>
        </p:txBody>
      </p:sp>
      <p:sp>
        <p:nvSpPr>
          <p:cNvPr id="328" name="Google Shape;328;p43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329" name="Google Shape;329;p43"/>
          <p:cNvPicPr preferRelativeResize="0"/>
          <p:nvPr/>
        </p:nvPicPr>
        <p:blipFill rotWithShape="1">
          <a:blip r:embed="rId3">
            <a:alphaModFix/>
          </a:blip>
          <a:srcRect b="30370" l="29853" r="26852" t="34815"/>
          <a:stretch/>
        </p:blipFill>
        <p:spPr>
          <a:xfrm>
            <a:off x="4003295" y="1228887"/>
            <a:ext cx="5843242" cy="2936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4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EVALUATE MODEL</a:t>
            </a:r>
            <a:endParaRPr/>
          </a:p>
        </p:txBody>
      </p:sp>
      <p:sp>
        <p:nvSpPr>
          <p:cNvPr id="335" name="Google Shape;335;p44"/>
          <p:cNvSpPr txBox="1"/>
          <p:nvPr>
            <p:ph idx="1" type="body"/>
          </p:nvPr>
        </p:nvSpPr>
        <p:spPr>
          <a:xfrm>
            <a:off x="148540" y="1228887"/>
            <a:ext cx="3736800" cy="493061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Insert “Evaluate Model” for both models and connect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Port 1 for “Two-class Logistic Regression”, Port 2 for “Two-Class Bayes Point Machine”</a:t>
            </a:r>
            <a:endParaRPr/>
          </a:p>
          <a:p>
            <a:pPr indent="-276225" lvl="1" marL="542925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</a:pPr>
            <a:r>
              <a:rPr lang="en-ZA"/>
              <a:t>Does not matter which port for which algorithm.</a:t>
            </a:r>
            <a:endParaRPr/>
          </a:p>
        </p:txBody>
      </p:sp>
      <p:sp>
        <p:nvSpPr>
          <p:cNvPr id="336" name="Google Shape;336;p44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337" name="Google Shape;337;p44"/>
          <p:cNvPicPr preferRelativeResize="0"/>
          <p:nvPr/>
        </p:nvPicPr>
        <p:blipFill rotWithShape="1">
          <a:blip r:embed="rId3">
            <a:alphaModFix/>
          </a:blip>
          <a:srcRect b="23294" l="29853" r="26852" t="34815"/>
          <a:stretch/>
        </p:blipFill>
        <p:spPr>
          <a:xfrm>
            <a:off x="4003295" y="1228887"/>
            <a:ext cx="5843242" cy="3533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5340" y="1228887"/>
            <a:ext cx="7376304" cy="4930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5"/>
          <p:cNvSpPr txBox="1"/>
          <p:nvPr>
            <p:ph type="ctrTitle"/>
          </p:nvPr>
        </p:nvSpPr>
        <p:spPr>
          <a:xfrm>
            <a:off x="2174360" y="2112793"/>
            <a:ext cx="6798250" cy="1674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ZA"/>
              <a:t>THANK YOU</a:t>
            </a:r>
            <a:endParaRPr/>
          </a:p>
        </p:txBody>
      </p:sp>
      <p:sp>
        <p:nvSpPr>
          <p:cNvPr id="344" name="Google Shape;344;p45"/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marR="0" rtl="0" algn="r">
              <a:lnSpc>
                <a:spcPct val="8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ZA" sz="1600" u="none" cap="none" strike="noStrik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rPr>
              <a:t>Azure Machine Learning Studio</a:t>
            </a:r>
            <a:endParaRPr b="1" i="0" sz="16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MICROSOFT AZURE LEARNING STUDIO</a:t>
            </a:r>
            <a:endParaRPr/>
          </a:p>
        </p:txBody>
      </p:sp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148540" y="1228887"/>
            <a:ext cx="3736800" cy="49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Times New Roman"/>
              <a:buChar char="•"/>
            </a:pPr>
            <a:r>
              <a:rPr lang="en-ZA">
                <a:solidFill>
                  <a:srgbClr val="424242"/>
                </a:solidFill>
              </a:rPr>
              <a:t>Interactive virtual workspace. </a:t>
            </a:r>
            <a:endParaRPr>
              <a:solidFill>
                <a:srgbClr val="42424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24242"/>
              </a:solidFill>
            </a:endParaRPr>
          </a:p>
          <a:p>
            <a:pPr indent="-266700" lvl="0" marL="2667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Times New Roman"/>
              <a:buChar char="•"/>
            </a:pPr>
            <a:r>
              <a:rPr lang="en-ZA">
                <a:solidFill>
                  <a:srgbClr val="424242"/>
                </a:solidFill>
              </a:rPr>
              <a:t>Build, test and iterate data on a </a:t>
            </a:r>
            <a:endParaRPr>
              <a:solidFill>
                <a:srgbClr val="42424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ZA">
                <a:solidFill>
                  <a:srgbClr val="424242"/>
                </a:solidFill>
              </a:rPr>
              <a:t>predictive analysis model.</a:t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75" name="Google Shape;175;p24"/>
          <p:cNvSpPr txBox="1"/>
          <p:nvPr>
            <p:ph idx="12" type="sldNum"/>
          </p:nvPr>
        </p:nvSpPr>
        <p:spPr>
          <a:xfrm>
            <a:off x="11447502" y="6401750"/>
            <a:ext cx="2784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176" name="Google Shape;176;p24"/>
          <p:cNvPicPr preferRelativeResize="0"/>
          <p:nvPr/>
        </p:nvPicPr>
        <p:blipFill rotWithShape="1">
          <a:blip r:embed="rId3">
            <a:alphaModFix/>
          </a:blip>
          <a:srcRect b="1923" l="0" r="3044" t="1923"/>
          <a:stretch/>
        </p:blipFill>
        <p:spPr>
          <a:xfrm>
            <a:off x="3885350" y="1345475"/>
            <a:ext cx="6090825" cy="457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title"/>
          </p:nvPr>
        </p:nvSpPr>
        <p:spPr>
          <a:xfrm>
            <a:off x="485150" y="548975"/>
            <a:ext cx="919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ACCOUNT </a:t>
            </a:r>
            <a:endParaRPr/>
          </a:p>
        </p:txBody>
      </p:sp>
      <p:sp>
        <p:nvSpPr>
          <p:cNvPr id="182" name="Google Shape;182;p25"/>
          <p:cNvSpPr txBox="1"/>
          <p:nvPr>
            <p:ph idx="12" type="sldNum"/>
          </p:nvPr>
        </p:nvSpPr>
        <p:spPr>
          <a:xfrm>
            <a:off x="11447502" y="6401750"/>
            <a:ext cx="2784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183" name="Google Shape;1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800" y="1592075"/>
            <a:ext cx="9687699" cy="474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SUBSCRIPTION</a:t>
            </a:r>
            <a:endParaRPr/>
          </a:p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148540" y="1228887"/>
            <a:ext cx="3736800" cy="49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Times New Roman"/>
              <a:buChar char="●"/>
            </a:pPr>
            <a:r>
              <a:rPr lang="en-ZA">
                <a:solidFill>
                  <a:srgbClr val="424242"/>
                </a:solidFill>
              </a:rPr>
              <a:t>One month free trial - $200 Azure credit. (does not require Azure)</a:t>
            </a:r>
            <a:endParaRPr>
              <a:solidFill>
                <a:srgbClr val="42424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2424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Times New Roman"/>
              <a:buChar char="●"/>
            </a:pPr>
            <a:r>
              <a:rPr lang="en-ZA">
                <a:solidFill>
                  <a:srgbClr val="424242"/>
                </a:solidFill>
              </a:rPr>
              <a:t>Full Workspace (requires Azure)</a:t>
            </a:r>
            <a:endParaRPr>
              <a:solidFill>
                <a:srgbClr val="424242"/>
              </a:solidFill>
            </a:endParaRPr>
          </a:p>
          <a:p>
            <a:pPr indent="-152400" lvl="0" marL="2667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90" name="Google Shape;190;p26"/>
          <p:cNvSpPr txBox="1"/>
          <p:nvPr>
            <p:ph idx="12" type="sldNum"/>
          </p:nvPr>
        </p:nvSpPr>
        <p:spPr>
          <a:xfrm>
            <a:off x="11447502" y="6401750"/>
            <a:ext cx="2784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191" name="Google Shape;1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2550" y="1107675"/>
            <a:ext cx="5609101" cy="483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idx="12" type="sldNum"/>
          </p:nvPr>
        </p:nvSpPr>
        <p:spPr>
          <a:xfrm>
            <a:off x="11447502" y="6401750"/>
            <a:ext cx="2784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197" name="Google Shape;19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725" y="763500"/>
            <a:ext cx="9435024" cy="5238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unning track" id="202" name="Google Shape;202;p2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273" y="63691"/>
            <a:ext cx="9911201" cy="6727346"/>
          </a:xfrm>
          <a:prstGeom prst="rect">
            <a:avLst/>
          </a:prstGeom>
          <a:solidFill>
            <a:srgbClr val="3F3F3F"/>
          </a:solidFill>
          <a:ln>
            <a:noFill/>
          </a:ln>
        </p:spPr>
      </p:pic>
      <p:sp>
        <p:nvSpPr>
          <p:cNvPr id="203" name="Google Shape;203;p28"/>
          <p:cNvSpPr txBox="1"/>
          <p:nvPr>
            <p:ph type="ctrTitle"/>
          </p:nvPr>
        </p:nvSpPr>
        <p:spPr>
          <a:xfrm>
            <a:off x="286990" y="4346296"/>
            <a:ext cx="6798250" cy="167447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ZA"/>
              <a:t>RECOMMENDER </a:t>
            </a:r>
            <a:br>
              <a:rPr lang="en-ZA"/>
            </a:br>
            <a:r>
              <a:rPr lang="en-ZA"/>
              <a:t>SYSTEM</a:t>
            </a:r>
            <a:endParaRPr/>
          </a:p>
        </p:txBody>
      </p:sp>
      <p:sp>
        <p:nvSpPr>
          <p:cNvPr id="204" name="Google Shape;204;p28"/>
          <p:cNvSpPr txBox="1"/>
          <p:nvPr>
            <p:ph idx="1" type="subTitle"/>
          </p:nvPr>
        </p:nvSpPr>
        <p:spPr>
          <a:xfrm>
            <a:off x="7326418" y="4650539"/>
            <a:ext cx="2456210" cy="11920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25200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ZA"/>
              <a:t>Recommending movies to users using sample dataset</a:t>
            </a:r>
            <a:endParaRPr/>
          </a:p>
        </p:txBody>
      </p:sp>
      <p:sp>
        <p:nvSpPr>
          <p:cNvPr id="205" name="Google Shape;205;p28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DATASET</a:t>
            </a:r>
            <a:endParaRPr/>
          </a:p>
        </p:txBody>
      </p:sp>
      <p:sp>
        <p:nvSpPr>
          <p:cNvPr id="211" name="Google Shape;211;p29"/>
          <p:cNvSpPr txBox="1"/>
          <p:nvPr>
            <p:ph idx="1" type="body"/>
          </p:nvPr>
        </p:nvSpPr>
        <p:spPr>
          <a:xfrm>
            <a:off x="148540" y="1228887"/>
            <a:ext cx="3736800" cy="49309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t/>
            </a:r>
            <a:endParaRPr sz="3200"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Movie Ratings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IMDB Movie Titles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Both are found in Sample datasets</a:t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12" name="Google Shape;212;p29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213" name="Google Shape;213;p2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7721" r="7721" t="0"/>
          <a:stretch/>
        </p:blipFill>
        <p:spPr>
          <a:xfrm>
            <a:off x="3884613" y="1228725"/>
            <a:ext cx="7595349" cy="4930908"/>
          </a:xfrm>
          <a:prstGeom prst="rect">
            <a:avLst/>
          </a:prstGeom>
          <a:solidFill>
            <a:srgbClr val="3F3F3F"/>
          </a:solidFill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432000" y="432000"/>
            <a:ext cx="91311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ZA"/>
              <a:t>DATA PREPARATION &amp; JOIN</a:t>
            </a:r>
            <a:endParaRPr/>
          </a:p>
        </p:txBody>
      </p:sp>
      <p:sp>
        <p:nvSpPr>
          <p:cNvPr id="219" name="Google Shape;219;p30"/>
          <p:cNvSpPr txBox="1"/>
          <p:nvPr>
            <p:ph idx="1" type="body"/>
          </p:nvPr>
        </p:nvSpPr>
        <p:spPr>
          <a:xfrm>
            <a:off x="148540" y="1228887"/>
            <a:ext cx="3736800" cy="49309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rPr lang="en-ZA" sz="3200"/>
              <a:t>Edit Metadata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i="1" lang="en-ZA"/>
              <a:t>Rating has to be of INT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Use “Edit Metadata”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Set “Data Type” to INT</a:t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</a:pPr>
            <a:r>
              <a:rPr lang="en-ZA" sz="3200"/>
              <a:t>Join Data</a:t>
            </a:r>
            <a:endParaRPr/>
          </a:p>
          <a:p>
            <a:pPr indent="-2667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</a:pPr>
            <a:r>
              <a:rPr lang="en-ZA"/>
              <a:t>Join datasets by Movie ID</a:t>
            </a:r>
            <a:endParaRPr/>
          </a:p>
          <a:p>
            <a:pPr indent="-152400" lvl="0" marL="266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 txBox="1"/>
          <p:nvPr>
            <p:ph idx="12" type="sldNum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221" name="Google Shape;221;p3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0232" l="0" r="0" t="10231"/>
          <a:stretch/>
        </p:blipFill>
        <p:spPr>
          <a:xfrm>
            <a:off x="3884613" y="1228725"/>
            <a:ext cx="7413625" cy="4930775"/>
          </a:xfrm>
          <a:prstGeom prst="rect">
            <a:avLst/>
          </a:prstGeom>
          <a:solidFill>
            <a:srgbClr val="3F3F3F"/>
          </a:solidFill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